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26"/>
  </p:notesMasterIdLst>
  <p:handoutMasterIdLst>
    <p:handoutMasterId r:id="rId27"/>
  </p:handoutMasterIdLst>
  <p:sldIdLst>
    <p:sldId id="273" r:id="rId3"/>
    <p:sldId id="334" r:id="rId4"/>
    <p:sldId id="359" r:id="rId5"/>
    <p:sldId id="1084" r:id="rId6"/>
    <p:sldId id="1087" r:id="rId7"/>
    <p:sldId id="356" r:id="rId8"/>
    <p:sldId id="1088" r:id="rId9"/>
    <p:sldId id="365" r:id="rId10"/>
    <p:sldId id="345" r:id="rId11"/>
    <p:sldId id="349" r:id="rId12"/>
    <p:sldId id="487" r:id="rId13"/>
    <p:sldId id="372" r:id="rId14"/>
    <p:sldId id="367" r:id="rId15"/>
    <p:sldId id="373" r:id="rId16"/>
    <p:sldId id="1086" r:id="rId17"/>
    <p:sldId id="374" r:id="rId18"/>
    <p:sldId id="1145" r:id="rId19"/>
    <p:sldId id="1146" r:id="rId20"/>
    <p:sldId id="1147" r:id="rId21"/>
    <p:sldId id="1144" r:id="rId22"/>
    <p:sldId id="1132" r:id="rId23"/>
    <p:sldId id="371" r:id="rId24"/>
    <p:sldId id="370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Roboto Light" panose="020B0604020202020204" charset="0"/>
      <p:regular r:id="rId36"/>
      <p:italic r:id="rId37"/>
    </p:embeddedFont>
    <p:embeddedFont>
      <p:font typeface="Roboto Medium" panose="020B0604020202020204" charset="0"/>
      <p:regular r:id="rId38"/>
      <p: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0A064350-9F70-4A34-9220-6D2395DF1869}">
          <p14:sldIdLst>
            <p14:sldId id="273"/>
            <p14:sldId id="334"/>
            <p14:sldId id="359"/>
            <p14:sldId id="1084"/>
            <p14:sldId id="1087"/>
            <p14:sldId id="356"/>
            <p14:sldId id="1088"/>
            <p14:sldId id="365"/>
            <p14:sldId id="345"/>
            <p14:sldId id="349"/>
            <p14:sldId id="487"/>
            <p14:sldId id="372"/>
            <p14:sldId id="367"/>
            <p14:sldId id="373"/>
            <p14:sldId id="1086"/>
            <p14:sldId id="374"/>
            <p14:sldId id="1145"/>
            <p14:sldId id="1146"/>
            <p14:sldId id="1147"/>
            <p14:sldId id="1144"/>
            <p14:sldId id="1132"/>
            <p14:sldId id="371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nza Nohejl" initials="JN" lastIdx="1" clrIdx="0">
    <p:extLst>
      <p:ext uri="{19B8F6BF-5375-455C-9EA6-DF929625EA0E}">
        <p15:presenceInfo xmlns:p15="http://schemas.microsoft.com/office/powerpoint/2012/main" userId="Honza Nohej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A22"/>
    <a:srgbClr val="CC00CC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Střední sty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howGuides="1">
      <p:cViewPr varScale="1">
        <p:scale>
          <a:sx n="72" d="100"/>
          <a:sy n="72" d="100"/>
        </p:scale>
        <p:origin x="5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7030-A1EF-4FCE-8EF1-4C6EAA1D6532}" type="datetimeFigureOut">
              <a:rPr lang="cs-CZ" smtClean="0"/>
              <a:t>16.04.2024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76AD1-0570-4CC0-8480-55324E997F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02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40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1717E-F51F-4A57-B9B6-D9A19B1072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2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18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276379" y="404664"/>
            <a:ext cx="6256061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2078384"/>
            <a:ext cx="6120680" cy="3870896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2078065"/>
            <a:ext cx="0" cy="3871215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2078065"/>
            <a:ext cx="0" cy="3871215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276379" y="404664"/>
            <a:ext cx="6256061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16" name="Přímá spojnice 15"/>
          <p:cNvCxnSpPr/>
          <p:nvPr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2060848"/>
            <a:ext cx="6192688" cy="38884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Přímá spojnice 15"/>
          <p:cNvCxnSpPr/>
          <p:nvPr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2411759" y="2078384"/>
            <a:ext cx="6264697" cy="387089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411760" y="404664"/>
            <a:ext cx="6120680" cy="129614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6" name="Přímá spojnice 5"/>
          <p:cNvCxnSpPr/>
          <p:nvPr userDrawn="1"/>
        </p:nvCxnSpPr>
        <p:spPr>
          <a:xfrm>
            <a:off x="2276379" y="2060848"/>
            <a:ext cx="0" cy="388843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2078384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3068960"/>
            <a:ext cx="4230448" cy="1008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899592"/>
            <a:ext cx="7128792" cy="1038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-1107504"/>
            <a:ext cx="6048672" cy="88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3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2115616"/>
            <a:ext cx="7668344" cy="1117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62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6464300" cy="518457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3296" y="1084008"/>
            <a:ext cx="8117280" cy="481024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přidejte obrázek a přeneste jej do pozadí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964320" y="3550189"/>
            <a:ext cx="5551896" cy="2395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964320" y="3837493"/>
            <a:ext cx="4810240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971600" y="4437112"/>
            <a:ext cx="5551896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971600" y="4653136"/>
            <a:ext cx="3487424" cy="240512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966592" y="1745416"/>
            <a:ext cx="5549624" cy="16845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53677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67544" y="980728"/>
            <a:ext cx="6464300" cy="518457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83296" y="1084008"/>
            <a:ext cx="8117280" cy="481024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přidejte obrázek a přeneste jej do pozadí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964320" y="3550189"/>
            <a:ext cx="5551896" cy="2395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0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964320" y="3837493"/>
            <a:ext cx="4810240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971600" y="4437112"/>
            <a:ext cx="5551896" cy="2395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971600" y="4653136"/>
            <a:ext cx="3487424" cy="240512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966592" y="1745416"/>
            <a:ext cx="5549624" cy="168451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4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539552" y="1985928"/>
            <a:ext cx="5904656" cy="3908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2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84008"/>
            <a:ext cx="1683584" cy="481024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539552" y="1988840"/>
            <a:ext cx="5904656" cy="3888432"/>
          </a:xfrm>
          <a:prstGeom prst="rect">
            <a:avLst/>
          </a:prstGeom>
        </p:spPr>
        <p:txBody>
          <a:bodyPr wrap="square" lIns="0" tIns="0" rIns="0" bIns="0" numCol="2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4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3491880" y="2033464"/>
            <a:ext cx="0" cy="3843808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 userDrawn="1"/>
        </p:nvCxnSpPr>
        <p:spPr>
          <a:xfrm>
            <a:off x="3491880" y="2033464"/>
            <a:ext cx="0" cy="3843808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539552" y="1989138"/>
            <a:ext cx="5904656" cy="3887787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84009"/>
            <a:ext cx="5904656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24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052736"/>
            <a:ext cx="4248472" cy="48245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1052736"/>
            <a:ext cx="1683584" cy="4841512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cxnSp>
        <p:nvCxnSpPr>
          <p:cNvPr id="3" name="Přímá spojnice 2"/>
          <p:cNvCxnSpPr/>
          <p:nvPr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052736"/>
            <a:ext cx="4248472" cy="4824536"/>
          </a:xfrm>
          <a:prstGeom prst="rect">
            <a:avLst/>
          </a:prstGeom>
        </p:spPr>
        <p:txBody>
          <a:bodyPr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 sz="14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6804248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 userDrawn="1"/>
        </p:nvCxnSpPr>
        <p:spPr>
          <a:xfrm>
            <a:off x="4572000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Přímá spojnice 26"/>
          <p:cNvCxnSpPr/>
          <p:nvPr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2411759" y="1052736"/>
            <a:ext cx="6264697" cy="4824536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2285952" y="1052736"/>
            <a:ext cx="0" cy="482453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539552" y="1052736"/>
            <a:ext cx="1656184" cy="15121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6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" y="0"/>
            <a:ext cx="9142476" cy="6858000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527308" y="6255016"/>
            <a:ext cx="240512" cy="2405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544" y="6265597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8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‹#›</a:t>
            </a:fld>
            <a:endParaRPr lang="cs-CZ" sz="800" b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  <p:sldLayoutId id="2147483718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soh2.mzp.cz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zp.cz/cz/odpadove_hospodarstvi" TargetMode="External"/><Relationship Id="rId2" Type="http://schemas.openxmlformats.org/officeDocument/2006/relationships/hyperlink" Target="mailto:vlastislav.kotrc@mzp.cz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20"/>
          </p:nvPr>
        </p:nvSpPr>
        <p:spPr>
          <a:xfrm>
            <a:off x="404620" y="2636912"/>
            <a:ext cx="6615652" cy="3546967"/>
          </a:xfrm>
        </p:spPr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Vlastislav Kotrč</a:t>
            </a: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Odbor cirkulární ekonomiky a odpadů</a:t>
            </a: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cs-CZ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Ministerstvo životního prostředí</a:t>
            </a:r>
            <a:br>
              <a:rPr lang="cs-CZ" sz="28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cs-CZ" sz="2800" b="1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r>
              <a:rPr lang="cs-CZ" sz="2800" b="1" u="sng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Plastko</a:t>
            </a:r>
            <a:r>
              <a:rPr lang="cs-CZ" sz="2800" b="1" u="sng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2024</a:t>
            </a:r>
            <a:br>
              <a:rPr lang="cs-CZ" altLang="cs-CZ" sz="2800" b="1" i="1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cs-CZ" altLang="cs-CZ" sz="2400" i="1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17-18.dubna 2024</a:t>
            </a:r>
            <a:br>
              <a:rPr lang="cs-CZ" altLang="cs-CZ" sz="2400" i="1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cs-CZ" altLang="cs-CZ" sz="2400" i="1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Zlín</a:t>
            </a:r>
            <a:endParaRPr lang="en-US" altLang="cs-CZ" sz="2400" i="1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19" y="209838"/>
            <a:ext cx="8640961" cy="2489007"/>
          </a:xfrm>
        </p:spPr>
        <p:txBody>
          <a:bodyPr>
            <a:normAutofit/>
          </a:bodyPr>
          <a:lstStyle/>
          <a:p>
            <a:pPr algn="ctr"/>
            <a:r>
              <a:rPr lang="cs-CZ" sz="3600" u="sng" kern="1200" dirty="0"/>
              <a:t>Strategie ČR ve třídění plastového komunálního odpadu a jeho následného využití</a:t>
            </a:r>
            <a:endParaRPr lang="cs-CZ" sz="1800" u="sng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62A5B23-3586-4888-870C-B7F301D59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95" y="5403658"/>
            <a:ext cx="728473" cy="7406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915" y="4678171"/>
            <a:ext cx="725487" cy="72548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991" y="5458392"/>
            <a:ext cx="719390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0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6945" y="292495"/>
            <a:ext cx="8160595" cy="1120282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Nový Strategický rámec - Cirkulární Česko 2040</a:t>
            </a:r>
          </a:p>
        </p:txBody>
      </p:sp>
      <p:sp>
        <p:nvSpPr>
          <p:cNvPr id="15" name="Zástupný symbol pro text 5">
            <a:extLst>
              <a:ext uri="{FF2B5EF4-FFF2-40B4-BE49-F238E27FC236}">
                <a16:creationId xmlns:a16="http://schemas.microsoft.com/office/drawing/2014/main" id="{7F16E1E9-4845-48FD-9B07-5AA488FB79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8247" y="1412777"/>
            <a:ext cx="8017989" cy="5318641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0"/>
              </a:spcAft>
            </a:pPr>
            <a:r>
              <a:rPr lang="cs-CZ" sz="2400" b="1" dirty="0"/>
              <a:t>Akční plán pro cirkulární ekonomiku 2022 - 2027</a:t>
            </a:r>
          </a:p>
          <a:p>
            <a:pPr marL="342900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Navazuje na Strategický rámec Cirkulární Česko 2040</a:t>
            </a:r>
          </a:p>
          <a:p>
            <a:pPr marL="342900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Snaha o vysokou provázanost mezi obory</a:t>
            </a:r>
          </a:p>
          <a:p>
            <a:pPr marL="342900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Schválen vládou ČR dne 21.6.2023</a:t>
            </a:r>
          </a:p>
          <a:p>
            <a:pPr marL="342900" indent="-342900"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016478"/>
            <a:ext cx="6156176" cy="37149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D559AAD-CE09-46E1-8E6D-014CF4F62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653" y="843440"/>
            <a:ext cx="72237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5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632848" cy="1944216"/>
          </a:xfrm>
        </p:spPr>
        <p:txBody>
          <a:bodyPr>
            <a:noAutofit/>
          </a:bodyPr>
          <a:lstStyle/>
          <a:p>
            <a:pPr algn="ctr"/>
            <a:r>
              <a:rPr lang="cs-CZ" sz="4000" u="sng" dirty="0"/>
              <a:t>Programy MŽP </a:t>
            </a:r>
            <a:r>
              <a:rPr lang="cs-CZ" sz="4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cs-CZ" sz="4000" u="sng" dirty="0"/>
              <a:t> </a:t>
            </a:r>
            <a:r>
              <a:rPr lang="cs-CZ" sz="4000" u="sng" dirty="0" err="1"/>
              <a:t>podporA</a:t>
            </a:r>
            <a:br>
              <a:rPr lang="cs-CZ" sz="4000" u="sng" dirty="0"/>
            </a:br>
            <a:r>
              <a:rPr lang="cs-CZ" sz="4000" u="sng" dirty="0"/>
              <a:t>odpadového a oběhového hospodářství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89349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DC46E1-1A7E-4A26-9BE0-F6B93A6662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755" y="926217"/>
            <a:ext cx="8136904" cy="500556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u="sng" dirty="0"/>
              <a:t>Prioritní osa 3: Specifický cíl 3.1 a 3.2 – Odpady a materiálové toky</a:t>
            </a:r>
            <a:endParaRPr lang="cs-CZ" sz="2000" b="1" dirty="0"/>
          </a:p>
          <a:p>
            <a:pPr>
              <a:buClr>
                <a:schemeClr val="tx1"/>
              </a:buClr>
            </a:pPr>
            <a:endParaRPr lang="cs-CZ" sz="20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906C90-1B75-4C00-A742-6414F2D9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76" y="14219"/>
            <a:ext cx="8604448" cy="720080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Operační program životní prostředí </a:t>
            </a:r>
            <a:br>
              <a:rPr lang="cs-CZ" sz="3200" u="sng" dirty="0"/>
            </a:br>
            <a:r>
              <a:rPr lang="cs-CZ" sz="3200" u="sng" dirty="0"/>
              <a:t> (OPŽP 2014-2020)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9925C21-A94D-4707-ADC6-E0C4A1105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691708"/>
              </p:ext>
            </p:extLst>
          </p:nvPr>
        </p:nvGraphicFramePr>
        <p:xfrm>
          <a:off x="1403648" y="1473365"/>
          <a:ext cx="5754370" cy="1972872"/>
        </p:xfrm>
        <a:graphic>
          <a:graphicData uri="http://schemas.openxmlformats.org/drawingml/2006/table">
            <a:tbl>
              <a:tblPr firstRow="1" firstCol="1" bandRow="1"/>
              <a:tblGrid>
                <a:gridCol w="1917700">
                  <a:extLst>
                    <a:ext uri="{9D8B030D-6E8A-4147-A177-3AD203B41FA5}">
                      <a16:colId xmlns:a16="http://schemas.microsoft.com/office/drawing/2014/main" val="4088153423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1469534435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9954103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 3.1. Prevence vzniku odpadů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podpořeno  941 projektů</a:t>
                      </a:r>
                      <a:endParaRPr lang="cs-CZ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2,14 mld. Kč</a:t>
                      </a:r>
                      <a:endParaRPr lang="cs-CZ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471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Prevence vzniku KO (kompostéry, textil, software)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1,41 mld.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9638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RE-USE centra a </a:t>
                      </a:r>
                      <a:r>
                        <a:rPr lang="cs-CZ" sz="1100" dirty="0" err="1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Door</a:t>
                      </a: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cs-CZ" sz="1100" dirty="0" err="1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door</a:t>
                      </a: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systémy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861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Prevence vzniku jednorázového nádobí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08336"/>
                  </a:ext>
                </a:extLst>
              </a:tr>
              <a:tr h="2186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Potravinové banky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514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22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Prevence vzniku průmyslových odpadů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07012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BDFAB41B-6DDB-4436-870A-ACEFD4FBB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95966"/>
              </p:ext>
            </p:extLst>
          </p:nvPr>
        </p:nvGraphicFramePr>
        <p:xfrm>
          <a:off x="1403648" y="3528394"/>
          <a:ext cx="5754370" cy="2852934"/>
        </p:xfrm>
        <a:graphic>
          <a:graphicData uri="http://schemas.openxmlformats.org/drawingml/2006/table">
            <a:tbl>
              <a:tblPr firstRow="1" firstCol="1" bandRow="1"/>
              <a:tblGrid>
                <a:gridCol w="1917700">
                  <a:extLst>
                    <a:ext uri="{9D8B030D-6E8A-4147-A177-3AD203B41FA5}">
                      <a16:colId xmlns:a16="http://schemas.microsoft.com/office/drawing/2014/main" val="4294250150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99287218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1362310425"/>
                    </a:ext>
                  </a:extLst>
                </a:gridCol>
              </a:tblGrid>
              <a:tr h="5451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 3.2. Zvýšit podíl materiálového a energetického využití odpadů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Celkem podpořeno 1896 projektů</a:t>
                      </a:r>
                      <a:endParaRPr lang="cs-CZ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6,9 mld. Kč</a:t>
                      </a:r>
                      <a:endParaRPr lang="cs-CZ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680991"/>
                  </a:ext>
                </a:extLst>
              </a:tr>
              <a:tr h="176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Sběrné dvory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1,44 mld.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893794"/>
                  </a:ext>
                </a:extLst>
              </a:tr>
              <a:tr h="176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Oddělený sběr (+ svoz)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 mld.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588453"/>
                  </a:ext>
                </a:extLst>
              </a:tr>
              <a:tr h="176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Třídění/dotřiďování/úprava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621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52499"/>
                  </a:ext>
                </a:extLst>
              </a:tr>
              <a:tr h="176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Kompostárny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05545"/>
                  </a:ext>
                </a:extLst>
              </a:tr>
              <a:tr h="176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Materiálové využití odpadů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788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045293"/>
                  </a:ext>
                </a:extLst>
              </a:tr>
              <a:tr h="176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Bioplynové stanice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822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73605"/>
                  </a:ext>
                </a:extLst>
              </a:tr>
              <a:tr h="176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Energetické využívání odpadů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582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77884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Nakládání se zdravotnickými odpady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177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20121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Nakládání s nebezpečnými odpady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866721"/>
                  </a:ext>
                </a:extLst>
              </a:tr>
              <a:tr h="17626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699271"/>
                  </a:ext>
                </a:extLst>
              </a:tr>
              <a:tr h="1762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Celkem podpořeno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2837 projektů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mld.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712846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1292828D-DD3C-4178-AB68-2D6C5ADF0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165" y="5384415"/>
            <a:ext cx="731061" cy="7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8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DC46E1-1A7E-4A26-9BE0-F6B93A6662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536" y="1412776"/>
            <a:ext cx="8136904" cy="4752528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dirty="0"/>
              <a:t>Specifický cíl 1.5 – Podpora přechodu na oběhové hospodářství, účinně využívající zdroje</a:t>
            </a:r>
          </a:p>
          <a:p>
            <a:pPr algn="ctr">
              <a:buClr>
                <a:schemeClr val="tx1"/>
              </a:buClr>
            </a:pPr>
            <a:r>
              <a:rPr lang="cs-CZ" sz="2000" b="1" u="sng" dirty="0"/>
              <a:t>Podporované aktivity</a:t>
            </a:r>
          </a:p>
          <a:p>
            <a:pPr algn="ctr">
              <a:buClr>
                <a:schemeClr val="tx1"/>
              </a:buClr>
            </a:pPr>
            <a:endParaRPr lang="cs-CZ" sz="2000" b="1" dirty="0"/>
          </a:p>
          <a:p>
            <a:pPr>
              <a:buClr>
                <a:schemeClr val="tx1"/>
              </a:buClr>
            </a:pPr>
            <a:endParaRPr lang="cs-CZ" sz="20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906C90-1B75-4C00-A742-6414F2D9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8604448" cy="1050304"/>
          </a:xfrm>
        </p:spPr>
        <p:txBody>
          <a:bodyPr>
            <a:normAutofit/>
          </a:bodyPr>
          <a:lstStyle/>
          <a:p>
            <a:pPr algn="ctr"/>
            <a:r>
              <a:rPr lang="cs-CZ" sz="3200" u="sng" dirty="0"/>
              <a:t>Operační program životní prostředí </a:t>
            </a:r>
            <a:br>
              <a:rPr lang="cs-CZ" sz="3200" u="sng" dirty="0"/>
            </a:br>
            <a:r>
              <a:rPr lang="cs-CZ" sz="3200" u="sng" dirty="0"/>
              <a:t> (OPŽP 2021-2027)</a:t>
            </a:r>
          </a:p>
        </p:txBody>
      </p:sp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9207D79B-C3AA-4D65-B6E5-ABA3F57F4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762375"/>
              </p:ext>
            </p:extLst>
          </p:nvPr>
        </p:nvGraphicFramePr>
        <p:xfrm>
          <a:off x="575389" y="2469130"/>
          <a:ext cx="7411668" cy="3696174"/>
        </p:xfrm>
        <a:graphic>
          <a:graphicData uri="http://schemas.openxmlformats.org/drawingml/2006/table">
            <a:tbl>
              <a:tblPr firstRow="1" firstCol="1" bandRow="1"/>
              <a:tblGrid>
                <a:gridCol w="4646147">
                  <a:extLst>
                    <a:ext uri="{9D8B030D-6E8A-4147-A177-3AD203B41FA5}">
                      <a16:colId xmlns:a16="http://schemas.microsoft.com/office/drawing/2014/main" val="3982540845"/>
                    </a:ext>
                  </a:extLst>
                </a:gridCol>
                <a:gridCol w="2765521">
                  <a:extLst>
                    <a:ext uri="{9D8B030D-6E8A-4147-A177-3AD203B41FA5}">
                      <a16:colId xmlns:a16="http://schemas.microsoft.com/office/drawing/2014/main" val="451715424"/>
                    </a:ext>
                  </a:extLst>
                </a:gridCol>
              </a:tblGrid>
              <a:tr h="122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Calibri" panose="020F0502020204030204" pitchFamily="34" charset="0"/>
                        </a:rPr>
                        <a:t>SC 1.5 Podpora přechodu na oběhové hospodářství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Celková alokace cca. 7,1 mld. Kč</a:t>
                      </a:r>
                      <a:endParaRPr lang="cs-CZ" sz="14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Roboto" panose="020B0604020202020204" charset="0"/>
                        <a:cs typeface="Times New Roman" panose="02020603050405020304" pitchFamily="18" charset="0"/>
                      </a:endParaRP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974381"/>
                  </a:ext>
                </a:extLst>
              </a:tr>
              <a:tr h="503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Kompostéry pro předcházení vzniku komunálních odpadů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630 mil. Kč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299686"/>
                  </a:ext>
                </a:extLst>
              </a:tr>
              <a:tr h="24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RE-USE centra pro opětovné použití výrobků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350 mil. Kč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64958"/>
                  </a:ext>
                </a:extLst>
              </a:tr>
              <a:tr h="24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Infrastruktura potravinových bank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210 mil. Kč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267177"/>
                  </a:ext>
                </a:extLst>
              </a:tr>
              <a:tr h="503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Prevence vzniku odpadů z jednorázového nádobí nebo obalů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350 mil. Kč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57620"/>
                  </a:ext>
                </a:extLst>
              </a:tr>
              <a:tr h="5033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Sběrné dvory a systémy odděleného sběru a svozu odpadů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1,6 mld. Kč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773126"/>
                  </a:ext>
                </a:extLst>
              </a:tr>
              <a:tr h="24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Třídící a </a:t>
                      </a:r>
                      <a:r>
                        <a:rPr lang="cs-CZ" sz="1400" b="1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dotřiďovací</a:t>
                      </a: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 linky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500 mil. Kč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03140"/>
                  </a:ext>
                </a:extLst>
              </a:tr>
              <a:tr h="24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Úprava a zpracování kalů z ČOV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700 mil. Kč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40974"/>
                  </a:ext>
                </a:extLst>
              </a:tr>
              <a:tr h="24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Zařízení pro materiálové využití odpadů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980 mil. Kč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053018"/>
                  </a:ext>
                </a:extLst>
              </a:tr>
              <a:tr h="24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Zařízení pro energetické využití odpadů včetně BPS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1,2 mld. Kč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999655"/>
                  </a:ext>
                </a:extLst>
              </a:tr>
              <a:tr h="24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Zařízení pro chemickou recyklaci odpadů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250 mil. Kč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307845"/>
                  </a:ext>
                </a:extLst>
              </a:tr>
              <a:tr h="2459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Zařízení pro sběr a nakládání s nebezpečnými odpady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Roboto" panose="020B0604020202020204" charset="0"/>
                          <a:cs typeface="Times New Roman" panose="02020603050405020304" pitchFamily="18" charset="0"/>
                        </a:rPr>
                        <a:t>350 mil. Kč</a:t>
                      </a:r>
                    </a:p>
                  </a:txBody>
                  <a:tcPr marL="71011" marR="710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683567"/>
                  </a:ext>
                </a:extLst>
              </a:tr>
            </a:tbl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9B58B43E-CFB0-49E7-91C5-2E2F24E0EE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909" y="5402803"/>
            <a:ext cx="731061" cy="7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2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DC46E1-1A7E-4A26-9BE0-F6B93A6662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536" y="1124744"/>
            <a:ext cx="8136904" cy="5040560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dirty="0"/>
              <a:t>Aktuální stav čerpání podpory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dirty="0"/>
              <a:t>Doposud bylo vyhlášeno 8 dotačních výzev.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Prozatím bylo podpořeno 492 projektů za 2,2 mld. Kč</a:t>
            </a:r>
            <a:br>
              <a:rPr lang="cs-CZ" sz="2000" b="1" dirty="0"/>
            </a:br>
            <a:endParaRPr lang="cs-CZ" sz="2000" b="1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906C90-1B75-4C00-A742-6414F2D9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860444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u="sng" dirty="0"/>
              <a:t>SC 1.5 Podpora přechodu na oběhové hospodářství účinně využívající zdroje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D994CA-C16F-462E-874B-B3787E8F2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91" y="5481123"/>
            <a:ext cx="731061" cy="731061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01E7DDFD-8262-4475-B61F-DBEFEF83A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997546"/>
              </p:ext>
            </p:extLst>
          </p:nvPr>
        </p:nvGraphicFramePr>
        <p:xfrm>
          <a:off x="1475656" y="2295660"/>
          <a:ext cx="5754370" cy="3797846"/>
        </p:xfrm>
        <a:graphic>
          <a:graphicData uri="http://schemas.openxmlformats.org/drawingml/2006/table">
            <a:tbl>
              <a:tblPr firstRow="1" firstCol="1" bandRow="1"/>
              <a:tblGrid>
                <a:gridCol w="1917700">
                  <a:extLst>
                    <a:ext uri="{9D8B030D-6E8A-4147-A177-3AD203B41FA5}">
                      <a16:colId xmlns:a16="http://schemas.microsoft.com/office/drawing/2014/main" val="4060110198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3349642748"/>
                    </a:ext>
                  </a:extLst>
                </a:gridCol>
                <a:gridCol w="1918335">
                  <a:extLst>
                    <a:ext uri="{9D8B030D-6E8A-4147-A177-3AD203B41FA5}">
                      <a16:colId xmlns:a16="http://schemas.microsoft.com/office/drawing/2014/main" val="1986111763"/>
                    </a:ext>
                  </a:extLst>
                </a:gridCol>
              </a:tblGrid>
              <a:tr h="169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Typ projektu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Počet podpořených projektů</a:t>
                      </a:r>
                      <a:endParaRPr lang="cs-CZ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Dotační podpora (Kč)</a:t>
                      </a:r>
                      <a:endParaRPr lang="cs-CZ" sz="110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692006"/>
                  </a:ext>
                </a:extLst>
              </a:tr>
              <a:tr h="169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Kompostéry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811033"/>
                  </a:ext>
                </a:extLst>
              </a:tr>
              <a:tr h="1694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RE-USE centra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173288"/>
                  </a:ext>
                </a:extLst>
              </a:tr>
              <a:tr h="524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Prevence vzniku jednorázového nádobí nebo obalů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015961"/>
                  </a:ext>
                </a:extLst>
              </a:tr>
              <a:tr h="216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Potravinové banky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168691"/>
                  </a:ext>
                </a:extLst>
              </a:tr>
              <a:tr h="524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Výstavba a modernizace sběrných dvorů a systémů odděleného sběru/svozu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11166"/>
                  </a:ext>
                </a:extLst>
              </a:tr>
              <a:tr h="278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Třídění/dotřiďování/úprava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944448"/>
                  </a:ext>
                </a:extLst>
              </a:tr>
              <a:tr h="346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Úprava a zpracování čistírenských  kalů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96782"/>
                  </a:ext>
                </a:extLst>
              </a:tr>
              <a:tr h="277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Materiálové využití odpadů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707348"/>
                  </a:ext>
                </a:extLst>
              </a:tr>
              <a:tr h="2396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Bioplynové stanice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7681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Chemická recyklace odpadů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306264"/>
                  </a:ext>
                </a:extLst>
              </a:tr>
              <a:tr h="346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Sběr a nakládání s nebezpečnými odpady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501 mil.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982967"/>
                  </a:ext>
                </a:extLst>
              </a:tr>
              <a:tr h="293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Celkový součet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 mld.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173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812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DC46E1-1A7E-4A26-9BE0-F6B93A6662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536" y="1124744"/>
            <a:ext cx="8136904" cy="5040560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u="sng" dirty="0"/>
              <a:t>Aktuálně vyhlášené výzvy: 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b="1" u="sng" dirty="0"/>
              <a:t>55. výzva MŽP – Svoz a zpracování odpadu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ITI výzva: </a:t>
            </a:r>
            <a:r>
              <a:rPr lang="cs-CZ" sz="2000" dirty="0"/>
              <a:t>na podporu integrovaných projektů sběru svozu a zpracování odpadů ve vybraných aglomeracích.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Alokace: 632 mil. Kč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Příjem žádostí: 27.9.2023 - 30.9.2024 </a:t>
            </a:r>
          </a:p>
          <a:p>
            <a:pPr lvl="2" indent="0">
              <a:buClr>
                <a:schemeClr val="tx1"/>
              </a:buClr>
              <a:buNone/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b="1" u="sng" dirty="0"/>
              <a:t>61. výzva MŽP – Energetické využívání odpadů</a:t>
            </a:r>
            <a:br>
              <a:rPr lang="cs-CZ" sz="2000" b="1" u="sng" dirty="0"/>
            </a:br>
            <a:r>
              <a:rPr lang="cs-CZ" sz="1600" dirty="0"/>
              <a:t>(Podpora výstavby a modernizace bioplynových stanic)</a:t>
            </a:r>
            <a:r>
              <a:rPr lang="cs-CZ" sz="1600" b="1" u="sng" dirty="0"/>
              <a:t> </a:t>
            </a:r>
            <a:endParaRPr lang="cs-CZ" sz="2400" b="1" u="sng" dirty="0"/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Alokace: 500 mil. Kč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Příjem žádostí: 31.1.2024 – 26.4.2024</a:t>
            </a:r>
            <a:endParaRPr lang="cs-CZ" sz="2000" b="1" dirty="0"/>
          </a:p>
          <a:p>
            <a:pPr>
              <a:buClr>
                <a:schemeClr val="tx1"/>
              </a:buClr>
            </a:pPr>
            <a:endParaRPr lang="cs-CZ" sz="2000" b="1" u="sng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b="1" u="sng" dirty="0"/>
              <a:t>62. výzva MŽP – Chemická recyklace odpadů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Alokace: 200 mil. Kč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Příjem žádostí: 15.11.2023 – 28.6.2024</a:t>
            </a:r>
            <a:endParaRPr lang="cs-CZ" sz="20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906C90-1B75-4C00-A742-6414F2D9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860444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u="sng" dirty="0"/>
              <a:t>SC 1.5 Podpora přechodu na oběhové hospodářství účinně využívající zdroje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3D994CA-C16F-462E-874B-B3787E8F2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91" y="5481123"/>
            <a:ext cx="731061" cy="7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DC46E1-1A7E-4A26-9BE0-F6B93A6662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536" y="1124744"/>
            <a:ext cx="8136904" cy="5040560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dirty="0"/>
              <a:t>Plánované výzvy: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b="1" u="sng" dirty="0"/>
              <a:t>68. výzva MŽP – Prevence vzniku odpadů</a:t>
            </a:r>
            <a:br>
              <a:rPr lang="cs-CZ" sz="2000" b="1" u="sng" dirty="0"/>
            </a:br>
            <a:r>
              <a:rPr lang="cs-CZ" sz="2000" dirty="0"/>
              <a:t>(prioritně podpora pro: kompostéry, RE-USE centra, vratné nádobí)</a:t>
            </a:r>
            <a:r>
              <a:rPr lang="cs-CZ" sz="2000" b="1" u="sng" dirty="0"/>
              <a:t> 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Alokace: 400 mil. Kč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Příjem žádostí: 28.8.2024 – 28.2.2025</a:t>
            </a:r>
            <a:endParaRPr lang="cs-CZ" sz="2000" b="1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sz="2000" b="1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000" b="1" u="sng" dirty="0"/>
              <a:t>69. výzva MŽP – Materiálové využití odpadů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Alokace: 300 mil. Kč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b="1" u="sng" dirty="0"/>
              <a:t>Příjem žádostí: 3.6.2024 – 19.11.2024</a:t>
            </a:r>
            <a:endParaRPr lang="cs-CZ" sz="20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u="sng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>
              <a:buClr>
                <a:schemeClr val="tx1"/>
              </a:buClr>
            </a:pPr>
            <a:br>
              <a:rPr lang="cs-CZ" sz="1800" dirty="0"/>
            </a:br>
            <a:endParaRPr lang="cs-CZ" sz="20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906C90-1B75-4C00-A742-6414F2D9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860444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u="sng" dirty="0"/>
              <a:t>SC 1.5 Podpora přechodu na oběhové hospodářství účinně využívající zdroje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6A162C5-68FB-4396-931B-D9CB7EC6E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79" y="5367725"/>
            <a:ext cx="731061" cy="7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8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DC46E1-1A7E-4A26-9BE0-F6B93A6662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5536" y="1700808"/>
            <a:ext cx="8136904" cy="5040560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400" b="1" u="sng" dirty="0"/>
              <a:t>Finanční nástroje na podporu recyklace odpadů</a:t>
            </a:r>
          </a:p>
          <a:p>
            <a:pPr marL="696913" lvl="2" indent="-342900">
              <a:lnSpc>
                <a:spcPct val="150000"/>
              </a:lnSpc>
              <a:buClr>
                <a:schemeClr val="tx1"/>
              </a:buClr>
            </a:pPr>
            <a:r>
              <a:rPr lang="cs-CZ" sz="2000" dirty="0"/>
              <a:t>Počáteční diskuze k ověření/stanovení konceptu FN</a:t>
            </a:r>
          </a:p>
          <a:p>
            <a:pPr marL="696913" lvl="2" indent="-342900">
              <a:lnSpc>
                <a:spcPct val="150000"/>
              </a:lnSpc>
              <a:buClr>
                <a:schemeClr val="tx1"/>
              </a:buClr>
            </a:pPr>
            <a:r>
              <a:rPr lang="cs-CZ" sz="2000" dirty="0"/>
              <a:t>Stanovení alokace a implementace FN</a:t>
            </a:r>
          </a:p>
          <a:p>
            <a:pPr marL="696913" lvl="2" indent="-342900">
              <a:lnSpc>
                <a:spcPct val="150000"/>
              </a:lnSpc>
              <a:buClr>
                <a:schemeClr val="tx1"/>
              </a:buClr>
            </a:pPr>
            <a:r>
              <a:rPr lang="cs-CZ" sz="2000" dirty="0"/>
              <a:t>Metodika typových projektů a kombinace podpor</a:t>
            </a:r>
          </a:p>
          <a:p>
            <a:pPr marL="696913" lvl="2" indent="-342900">
              <a:buClr>
                <a:schemeClr val="tx1"/>
              </a:buClr>
            </a:pPr>
            <a:r>
              <a:rPr lang="cs-CZ" sz="2000" dirty="0"/>
              <a:t>Předpoklady a vstupní parametry scénářů návratnosti typových projektů</a:t>
            </a:r>
          </a:p>
          <a:p>
            <a:pPr marL="696913" lvl="2" indent="-342900">
              <a:lnSpc>
                <a:spcPct val="150000"/>
              </a:lnSpc>
              <a:buClr>
                <a:schemeClr val="tx1"/>
              </a:buClr>
            </a:pPr>
            <a:r>
              <a:rPr lang="cs-CZ" sz="2000" dirty="0"/>
              <a:t>Zpracování studie k využití finančních nástrojů</a:t>
            </a:r>
          </a:p>
          <a:p>
            <a:pPr marL="696913" lvl="2" indent="-342900">
              <a:buClr>
                <a:schemeClr val="tx1"/>
              </a:buClr>
            </a:pPr>
            <a:endParaRPr lang="cs-CZ" sz="2000" dirty="0"/>
          </a:p>
          <a:p>
            <a:pPr marL="696913" lvl="2" indent="-342900">
              <a:buClr>
                <a:schemeClr val="tx1"/>
              </a:buClr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>
              <a:buClr>
                <a:schemeClr val="tx1"/>
              </a:buClr>
            </a:pPr>
            <a:br>
              <a:rPr lang="cs-CZ" sz="1800" dirty="0"/>
            </a:br>
            <a:endParaRPr lang="cs-CZ" sz="20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906C90-1B75-4C00-A742-6414F2D9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22" y="291162"/>
            <a:ext cx="8604448" cy="936104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Operační program životní prostředí </a:t>
            </a:r>
            <a:br>
              <a:rPr lang="cs-CZ" sz="3200" u="sng" dirty="0"/>
            </a:br>
            <a:r>
              <a:rPr lang="cs-CZ" sz="3200" u="sng" dirty="0"/>
              <a:t> (OPŽP 2021-2027)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6A162C5-68FB-4396-931B-D9CB7EC6E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79" y="5367725"/>
            <a:ext cx="731061" cy="7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431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DC46E1-1A7E-4A26-9BE0-F6B93A6662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4136" y="1058226"/>
            <a:ext cx="8136904" cy="5472608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Data o recyklaci plastových obalových odpadů za rok </a:t>
            </a:r>
            <a:r>
              <a:rPr lang="cs-CZ" sz="2000" b="1" dirty="0"/>
              <a:t>2022 </a:t>
            </a:r>
            <a:r>
              <a:rPr lang="cs-CZ" sz="2000" dirty="0"/>
              <a:t>– recyklace plastových obalových odpadů na úrovni </a:t>
            </a:r>
            <a:r>
              <a:rPr lang="cs-CZ" sz="2000" b="1" dirty="0"/>
              <a:t>47 % (celková recyklace obalových odpadů 71%) - </a:t>
            </a:r>
            <a:r>
              <a:rPr lang="cs-CZ" sz="2000" b="1" i="1" dirty="0"/>
              <a:t>https://www.mzp.cz/C1257458002F0DC7/</a:t>
            </a:r>
            <a:r>
              <a:rPr lang="cs-CZ" sz="2000" b="1" i="1" dirty="0" err="1"/>
              <a:t>cz</a:t>
            </a:r>
            <a:r>
              <a:rPr lang="cs-CZ" sz="2000" b="1" i="1" dirty="0"/>
              <a:t>/</a:t>
            </a:r>
            <a:r>
              <a:rPr lang="cs-CZ" sz="2000" b="1" i="1" dirty="0" err="1"/>
              <a:t>informace_problematika_obalu</a:t>
            </a:r>
            <a:r>
              <a:rPr lang="cs-CZ" sz="2000" b="1" i="1" dirty="0"/>
              <a:t>/$FILE/OODP-Obaly_Recyklace_20240313.pdf. </a:t>
            </a:r>
          </a:p>
          <a:p>
            <a:pPr>
              <a:buClr>
                <a:schemeClr val="tx1"/>
              </a:buClr>
            </a:pPr>
            <a:endParaRPr lang="cs-CZ" sz="2400" b="1" u="sng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Plastové obaly se v České republice standardně recyklují a ČR je v této oblasti úspěšná v porovnání s jinými členskými státy EU - </a:t>
            </a:r>
            <a:r>
              <a:rPr lang="cs-CZ" sz="2000" b="1" i="1" dirty="0"/>
              <a:t>https://ec.europa.eu/</a:t>
            </a:r>
            <a:r>
              <a:rPr lang="cs-CZ" sz="2000" b="1" i="1" dirty="0" err="1"/>
              <a:t>eurostat</a:t>
            </a:r>
            <a:r>
              <a:rPr lang="cs-CZ" sz="2000" b="1" i="1" dirty="0"/>
              <a:t>/web/</a:t>
            </a:r>
            <a:r>
              <a:rPr lang="cs-CZ" sz="2000" b="1" i="1" dirty="0" err="1"/>
              <a:t>products-eurostat-news</a:t>
            </a:r>
            <a:r>
              <a:rPr lang="cs-CZ" sz="2000" b="1" i="1" dirty="0"/>
              <a:t>/w/ddn-20231019-1. </a:t>
            </a:r>
            <a:endParaRPr lang="cs-CZ" sz="2000" i="1" dirty="0"/>
          </a:p>
          <a:p>
            <a:pPr marL="696913" lvl="2" indent="-342900">
              <a:buClr>
                <a:schemeClr val="tx1"/>
              </a:buClr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>
              <a:buClr>
                <a:schemeClr val="tx1"/>
              </a:buClr>
            </a:pPr>
            <a:br>
              <a:rPr lang="cs-CZ" sz="1800" dirty="0"/>
            </a:br>
            <a:endParaRPr lang="cs-CZ" sz="20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906C90-1B75-4C00-A742-6414F2D9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8604448" cy="101360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200" u="sng" dirty="0"/>
              <a:t>Data k recyklaci plastů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6A162C5-68FB-4396-931B-D9CB7EC6E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79" y="5367725"/>
            <a:ext cx="731061" cy="7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71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DC46E1-1A7E-4A26-9BE0-F6B93A6662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4136" y="1058226"/>
            <a:ext cx="8136904" cy="5472608"/>
          </a:xfrm>
        </p:spPr>
        <p:txBody>
          <a:bodyPr/>
          <a:lstStyle/>
          <a:p>
            <a:pPr>
              <a:buClr>
                <a:schemeClr val="tx1"/>
              </a:buClr>
            </a:pPr>
            <a:endParaRPr lang="cs-CZ" sz="2400" b="1" u="sng" dirty="0"/>
          </a:p>
          <a:p>
            <a:pPr>
              <a:buClr>
                <a:schemeClr val="tx1"/>
              </a:buClr>
            </a:pPr>
            <a:endParaRPr lang="cs-CZ" sz="2400" b="1" u="sng" dirty="0"/>
          </a:p>
          <a:p>
            <a:pPr>
              <a:buClr>
                <a:schemeClr val="tx1"/>
              </a:buClr>
            </a:pPr>
            <a:endParaRPr lang="cs-CZ" sz="2400" b="1" u="sng" dirty="0"/>
          </a:p>
          <a:p>
            <a:pPr>
              <a:buClr>
                <a:schemeClr val="tx1"/>
              </a:buClr>
            </a:pPr>
            <a:endParaRPr lang="cs-CZ" sz="2400" b="1" u="sng" dirty="0"/>
          </a:p>
          <a:p>
            <a:pPr>
              <a:buClr>
                <a:schemeClr val="tx1"/>
              </a:buClr>
            </a:pPr>
            <a:endParaRPr lang="cs-CZ" sz="2400" b="1" u="sng" dirty="0"/>
          </a:p>
          <a:p>
            <a:pPr>
              <a:buClr>
                <a:schemeClr val="tx1"/>
              </a:buClr>
            </a:pPr>
            <a:endParaRPr lang="cs-CZ" sz="2400" b="1" u="sng" dirty="0"/>
          </a:p>
          <a:p>
            <a:pPr>
              <a:buClr>
                <a:schemeClr val="tx1"/>
              </a:buClr>
            </a:pPr>
            <a:endParaRPr lang="cs-CZ" sz="2400" b="1" u="sng" dirty="0"/>
          </a:p>
          <a:p>
            <a:pPr>
              <a:buClr>
                <a:schemeClr val="tx1"/>
              </a:buClr>
            </a:pPr>
            <a:endParaRPr lang="cs-CZ" sz="2400" b="1" u="sng" dirty="0"/>
          </a:p>
          <a:p>
            <a:pPr>
              <a:buClr>
                <a:schemeClr val="tx1"/>
              </a:buClr>
            </a:pPr>
            <a:endParaRPr lang="cs-CZ" sz="2400" b="1" u="sng" dirty="0"/>
          </a:p>
          <a:p>
            <a:pPr>
              <a:buClr>
                <a:schemeClr val="tx1"/>
              </a:buClr>
            </a:pPr>
            <a:endParaRPr lang="cs-CZ" sz="2400" b="1" u="sng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Česká republika byla v roce 2021 na 10 místě mezi ostatními zeměmi EU. </a:t>
            </a:r>
          </a:p>
          <a:p>
            <a:pPr marL="696913" lvl="2" indent="-342900">
              <a:buClr>
                <a:schemeClr val="tx1"/>
              </a:buClr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>
              <a:buClr>
                <a:schemeClr val="tx1"/>
              </a:buClr>
            </a:pPr>
            <a:br>
              <a:rPr lang="cs-CZ" sz="1800" dirty="0"/>
            </a:br>
            <a:endParaRPr lang="cs-CZ" sz="20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906C90-1B75-4C00-A742-6414F2D9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4624"/>
            <a:ext cx="8604448" cy="72008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200" u="sng" dirty="0"/>
              <a:t>Data k recyklaci plastů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FA7C61F-B568-4B37-BC34-513B2A9E20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43608" y="764704"/>
            <a:ext cx="6655020" cy="480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8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61418" y="1503785"/>
            <a:ext cx="6746886" cy="4445495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i="1" dirty="0">
                <a:latin typeface="+mn-lt"/>
              </a:rPr>
              <a:t>Zákon o odpadech </a:t>
            </a:r>
            <a:r>
              <a:rPr lang="cs-CZ" b="1" i="1" dirty="0"/>
              <a:t>–</a:t>
            </a:r>
            <a:r>
              <a:rPr lang="cs-CZ" b="1" i="1" dirty="0">
                <a:latin typeface="+mn-lt"/>
              </a:rPr>
              <a:t> </a:t>
            </a:r>
            <a:r>
              <a:rPr lang="cs-CZ" b="1" i="1" u="sng" dirty="0">
                <a:latin typeface="+mn-lt"/>
              </a:rPr>
              <a:t>č. 541/2020 Sb.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i="1" dirty="0">
                <a:latin typeface="+mn-lt"/>
              </a:rPr>
              <a:t>Zákon o výrobcích s ukončenou životností </a:t>
            </a:r>
            <a:r>
              <a:rPr lang="cs-CZ" b="1" i="1" dirty="0"/>
              <a:t>– </a:t>
            </a:r>
            <a:br>
              <a:rPr lang="cs-CZ" b="1" i="1" dirty="0"/>
            </a:br>
            <a:r>
              <a:rPr lang="cs-CZ" b="1" i="1" u="sng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č.</a:t>
            </a:r>
            <a:r>
              <a:rPr lang="cs-CZ" b="1" i="1" u="sng" dirty="0"/>
              <a:t> </a:t>
            </a:r>
            <a:r>
              <a:rPr lang="cs-CZ" b="1" i="1" u="sng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542/2020 Sb</a:t>
            </a:r>
            <a:r>
              <a:rPr lang="cs-CZ" b="1" i="1" u="sng" dirty="0"/>
              <a:t>.</a:t>
            </a:r>
            <a:endParaRPr lang="cs-CZ" b="1" i="1" u="sng" dirty="0">
              <a:latin typeface="+mn-lt"/>
            </a:endParaRP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i="1" dirty="0">
                <a:latin typeface="+mn-lt"/>
              </a:rPr>
              <a:t>Změnový zákon – </a:t>
            </a:r>
            <a:r>
              <a:rPr lang="cs-CZ" b="1" i="1" u="sng" dirty="0">
                <a:latin typeface="+mn-lt"/>
              </a:rPr>
              <a:t>č. 543/2020 Sb.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i="1" dirty="0">
                <a:latin typeface="+mn-lt"/>
              </a:rPr>
              <a:t>Novela zákona o obalech </a:t>
            </a:r>
            <a:r>
              <a:rPr lang="cs-CZ" b="1" i="1" dirty="0"/>
              <a:t>–</a:t>
            </a:r>
            <a:r>
              <a:rPr lang="cs-CZ" b="1" i="1" dirty="0">
                <a:latin typeface="+mn-lt"/>
              </a:rPr>
              <a:t> </a:t>
            </a:r>
            <a:r>
              <a:rPr lang="cs-CZ" b="1" i="1" u="sng" dirty="0">
                <a:latin typeface="+mn-lt"/>
              </a:rPr>
              <a:t>č. 545/2020 Sb. </a:t>
            </a:r>
            <a:br>
              <a:rPr lang="cs-CZ" b="1" i="1" u="sng" dirty="0">
                <a:latin typeface="+mn-lt"/>
              </a:rPr>
            </a:br>
            <a:r>
              <a:rPr lang="cs-CZ" b="1" i="1" u="sng" dirty="0">
                <a:latin typeface="+mn-lt"/>
              </a:rPr>
              <a:t>(zásadní novely č. 545/2020 Sb.; zákon č. 244/2022 Sb.)</a:t>
            </a:r>
          </a:p>
          <a:p>
            <a:pPr marL="342900" indent="-342900">
              <a:lnSpc>
                <a:spcPct val="150000"/>
              </a:lnSpc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b="1" i="1" dirty="0">
                <a:latin typeface="+mn-lt"/>
              </a:rPr>
              <a:t>Zákon o omezení dopadu vybraných plastových výrobků na životní prostředí </a:t>
            </a:r>
            <a:r>
              <a:rPr lang="cs-CZ" b="1" i="1" dirty="0"/>
              <a:t>– </a:t>
            </a:r>
            <a:r>
              <a:rPr lang="cs-CZ" b="1" i="1" u="sng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č. 243/2022 Sb.</a:t>
            </a:r>
          </a:p>
          <a:p>
            <a:pPr marL="342900" indent="-34290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b="1" i="1" u="sng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>
              <a:spcBef>
                <a:spcPts val="1200"/>
              </a:spcBef>
              <a:buClr>
                <a:schemeClr val="tx1"/>
              </a:buClr>
            </a:pPr>
            <a:endParaRPr lang="cs-CZ" b="1" i="1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14230" y="200239"/>
            <a:ext cx="8403069" cy="1078630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 </a:t>
            </a:r>
            <a:r>
              <a:rPr lang="cs-CZ" sz="3200" u="sng" dirty="0"/>
              <a:t>LEGISLATIVNÍ RÁMEC odpadového hospodářství</a:t>
            </a:r>
            <a:br>
              <a:rPr lang="cs-CZ" sz="3200" u="sng" dirty="0"/>
            </a:br>
            <a:endParaRPr lang="cs-CZ" sz="3200" u="sng" dirty="0"/>
          </a:p>
        </p:txBody>
      </p:sp>
      <p:sp>
        <p:nvSpPr>
          <p:cNvPr id="12" name="Zástupný symbol pro text 3">
            <a:extLst>
              <a:ext uri="{FF2B5EF4-FFF2-40B4-BE49-F238E27FC236}">
                <a16:creationId xmlns:a16="http://schemas.microsoft.com/office/drawing/2014/main" id="{323F9CC3-7E59-492D-B9D1-AA19A6E9615A}"/>
              </a:ext>
            </a:extLst>
          </p:cNvPr>
          <p:cNvSpPr txBox="1">
            <a:spLocks/>
          </p:cNvSpPr>
          <p:nvPr/>
        </p:nvSpPr>
        <p:spPr>
          <a:xfrm>
            <a:off x="561419" y="2996952"/>
            <a:ext cx="5832648" cy="1944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6" name="Zástupný symbol pro obrázek 5">
            <a:extLst>
              <a:ext uri="{FF2B5EF4-FFF2-40B4-BE49-F238E27FC236}">
                <a16:creationId xmlns:a16="http://schemas.microsoft.com/office/drawing/2014/main" id="{C4CF0A6C-0070-47C3-AD09-1838C49A621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r="9414"/>
          <a:stretch>
            <a:fillRect/>
          </a:stretch>
        </p:blipFill>
        <p:spPr>
          <a:xfrm>
            <a:off x="7347493" y="1278869"/>
            <a:ext cx="1691680" cy="4810240"/>
          </a:xfrm>
        </p:spPr>
      </p:pic>
    </p:spTree>
    <p:extLst>
      <p:ext uri="{BB962C8B-B14F-4D97-AF65-F5344CB8AC3E}">
        <p14:creationId xmlns:p14="http://schemas.microsoft.com/office/powerpoint/2010/main" val="90883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1560" y="1772816"/>
            <a:ext cx="7776864" cy="1800200"/>
          </a:xfrm>
        </p:spPr>
        <p:txBody>
          <a:bodyPr>
            <a:noAutofit/>
          </a:bodyPr>
          <a:lstStyle/>
          <a:p>
            <a:pPr algn="ctr"/>
            <a:r>
              <a:rPr lang="cs-CZ" sz="4000" u="sng" dirty="0"/>
              <a:t>důležitá témata</a:t>
            </a:r>
            <a:br>
              <a:rPr lang="cs-CZ" sz="4000" u="sng" dirty="0"/>
            </a:br>
            <a:r>
              <a:rPr lang="cs-CZ" sz="4000" u="sng" dirty="0"/>
              <a:t>odpadové a oběhové hospodářství 2024</a:t>
            </a:r>
          </a:p>
        </p:txBody>
      </p:sp>
    </p:spTree>
    <p:extLst>
      <p:ext uri="{BB962C8B-B14F-4D97-AF65-F5344CB8AC3E}">
        <p14:creationId xmlns:p14="http://schemas.microsoft.com/office/powerpoint/2010/main" val="1036825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179512" y="1340768"/>
            <a:ext cx="8784976" cy="5040560"/>
          </a:xfrm>
        </p:spPr>
        <p:txBody>
          <a:bodyPr/>
          <a:lstStyle/>
          <a:p>
            <a:pPr marL="720000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accent6"/>
                </a:solidFill>
              </a:rPr>
              <a:t>Dokončení národního POH 2025 – 2035 </a:t>
            </a:r>
            <a:r>
              <a:rPr lang="cs-CZ" sz="1800" dirty="0">
                <a:solidFill>
                  <a:schemeClr val="accent6"/>
                </a:solidFill>
              </a:rPr>
              <a:t>(účinnost od 1. 1. 2025).</a:t>
            </a:r>
          </a:p>
          <a:p>
            <a:pPr marL="720000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accent6"/>
                </a:solidFill>
              </a:rPr>
              <a:t>Plné spuštění nového Informačního systému odpadového hospodářství</a:t>
            </a:r>
            <a:r>
              <a:rPr lang="cs-CZ" sz="1800" dirty="0">
                <a:solidFill>
                  <a:schemeClr val="accent6"/>
                </a:solidFill>
              </a:rPr>
              <a:t> (ISOH2) - </a:t>
            </a:r>
            <a:r>
              <a:rPr lang="cs-CZ" sz="1800" dirty="0">
                <a:solidFill>
                  <a:schemeClr val="accent6"/>
                </a:solidFill>
                <a:hlinkClick r:id="rId3"/>
              </a:rPr>
              <a:t>https://isoh2.mzp.cz/</a:t>
            </a:r>
            <a:r>
              <a:rPr lang="cs-CZ" sz="1800" dirty="0">
                <a:solidFill>
                  <a:schemeClr val="accent6"/>
                </a:solidFill>
              </a:rPr>
              <a:t>.</a:t>
            </a:r>
          </a:p>
          <a:p>
            <a:pPr marL="720000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accent6"/>
                </a:solidFill>
              </a:rPr>
              <a:t>Legislativa – zálohování, výrobky s ukončenou životností, kapalná paliva</a:t>
            </a:r>
          </a:p>
          <a:p>
            <a:pPr marL="720000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accent6"/>
                </a:solidFill>
              </a:rPr>
              <a:t>Data o odpadech za rok 2023.</a:t>
            </a:r>
          </a:p>
          <a:p>
            <a:pPr marL="720000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accent6"/>
                </a:solidFill>
              </a:rPr>
              <a:t>Chemická recyklace </a:t>
            </a:r>
            <a:r>
              <a:rPr lang="cs-CZ" sz="1800" dirty="0">
                <a:solidFill>
                  <a:schemeClr val="accent6"/>
                </a:solidFill>
              </a:rPr>
              <a:t>– evropská i domácí úroveň – legislativa, metodika, podpora.</a:t>
            </a:r>
          </a:p>
          <a:p>
            <a:pPr marL="720000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accent6"/>
                </a:solidFill>
              </a:rPr>
              <a:t>OPŽP 2021 – 2027, Národní plán obnovy</a:t>
            </a:r>
            <a:endParaRPr lang="cs-CZ" sz="1800" dirty="0">
              <a:solidFill>
                <a:schemeClr val="accent6"/>
              </a:solidFill>
            </a:endParaRPr>
          </a:p>
          <a:p>
            <a:pPr marL="720000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accent6"/>
                </a:solidFill>
              </a:rPr>
              <a:t>Evropská legislativa</a:t>
            </a:r>
            <a:r>
              <a:rPr lang="cs-CZ" sz="1800" dirty="0">
                <a:solidFill>
                  <a:schemeClr val="accent6"/>
                </a:solidFill>
              </a:rPr>
              <a:t> – nařízení o obalech a obalových odpadech (dokončení leg. procesu), revize rámcové směrnice o odpadech (textil a potraviny), nařízení o vozidlech s ukončenou životností, nařízení o přepravě odpadů (dokončení leg. procesu) a další.</a:t>
            </a:r>
          </a:p>
          <a:p>
            <a:pPr marL="720000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accent6"/>
                </a:solidFill>
              </a:rPr>
              <a:t>Nové systémy EPR </a:t>
            </a:r>
            <a:r>
              <a:rPr lang="cs-CZ" sz="1800" dirty="0">
                <a:solidFill>
                  <a:schemeClr val="accent6"/>
                </a:solidFill>
              </a:rPr>
              <a:t>– textil, nábytek, hračky… - zahájení diskuse.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25934"/>
            <a:ext cx="8784976" cy="998810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Důležitá témata 2024</a:t>
            </a:r>
            <a:br>
              <a:rPr lang="cs-CZ" sz="3200" u="sng" dirty="0"/>
            </a:br>
            <a:r>
              <a:rPr lang="cs-CZ" sz="3200" u="sng" dirty="0"/>
              <a:t>odpadové a oběhové hospodářství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80300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DC46E1-1A7E-4A26-9BE0-F6B93A6662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016" y="1340768"/>
            <a:ext cx="8855968" cy="5112568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Komplexní nová legislativa odpadového hospodářství schválena v roce 2020 – zásadní impuls k realizaci potřebných změn.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V roce 2021 dokončeny prováděcí předpisy k novému zákonu o odpadech.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V roce 2022 dokončena legislativa pro jednorázové plasty.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V roce 2023 dokončeny prováděcí předpisy k oblasti ukončení režimu odpadů (asfalt, paliva z odpadů).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V roce 2023 zahájeny přípravy legislativní úpravy povinného zálohování vybraných nápojových obalů.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Nový strategický rámec zásadně orientován na posilování oběhového hospodářství – Aktualizace POH ČR, Cirkulární Česko 2040, nový POH ČR (zahájení přípravy 2023).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Běžící programy pro financování přechodu na oběhové hospodářství – OPŽP, Národní plán obnovy a další.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906C90-1B75-4C00-A742-6414F2D9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60648"/>
            <a:ext cx="8604448" cy="720080"/>
          </a:xfrm>
        </p:spPr>
        <p:txBody>
          <a:bodyPr>
            <a:normAutofit/>
          </a:bodyPr>
          <a:lstStyle/>
          <a:p>
            <a:pPr algn="ctr"/>
            <a:r>
              <a:rPr lang="cs-CZ" sz="3200" u="sng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2274559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DC46E1-1A7E-4A26-9BE0-F6B93A6662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552" y="1985928"/>
            <a:ext cx="7920880" cy="3908320"/>
          </a:xfrm>
        </p:spPr>
        <p:txBody>
          <a:bodyPr/>
          <a:lstStyle/>
          <a:p>
            <a:pPr algn="ctr">
              <a:buClr>
                <a:schemeClr val="tx1"/>
              </a:buClr>
            </a:pPr>
            <a:endParaRPr lang="cs-CZ" sz="2000" b="1" dirty="0"/>
          </a:p>
          <a:p>
            <a:pPr>
              <a:buClr>
                <a:schemeClr val="tx1"/>
              </a:buClr>
            </a:pPr>
            <a:endParaRPr lang="cs-CZ" sz="20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906C90-1B75-4C00-A742-6414F2D9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556792"/>
            <a:ext cx="5904656" cy="72153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u="sng" dirty="0"/>
              <a:t>Děkuji Vám za pozornost</a:t>
            </a: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br>
              <a:rPr lang="cs-CZ" sz="3200" dirty="0"/>
            </a:br>
            <a:r>
              <a:rPr lang="cs-CZ" sz="22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Ing. Vlastislav Kotrč</a:t>
            </a:r>
            <a:br>
              <a:rPr lang="cs-CZ" sz="22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</a:br>
            <a:r>
              <a:rPr lang="cs-CZ" sz="22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Odbor cirkulární ekonomiky a odpadů</a:t>
            </a:r>
            <a:br>
              <a:rPr lang="cs-CZ" sz="22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</a:br>
            <a:r>
              <a:rPr lang="cs-CZ" sz="22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Ministerstvo životního prostředí</a:t>
            </a:r>
            <a:br>
              <a:rPr lang="cs-CZ" sz="2200" b="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</a:br>
            <a:r>
              <a:rPr lang="cs-CZ" sz="2200" b="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cs-CZ" sz="2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hlinkClick r:id="rId2"/>
              </a:rPr>
              <a:t>vlastislav.kotrc@mzp.cz</a:t>
            </a:r>
            <a:br>
              <a:rPr lang="cs-CZ" sz="2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</a:br>
            <a:r>
              <a:rPr lang="cs-CZ" sz="2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  <a:hlinkClick r:id="rId3"/>
              </a:rPr>
              <a:t>www.mzp.cz/cz/odpadove_hospodarstvi</a:t>
            </a:r>
            <a:r>
              <a:rPr lang="cs-CZ" sz="2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br>
              <a:rPr lang="cs-CZ" sz="3200" b="0" dirty="0"/>
            </a:br>
            <a:endParaRPr lang="cs-CZ" sz="3200" b="0" dirty="0"/>
          </a:p>
        </p:txBody>
      </p:sp>
    </p:spTree>
    <p:extLst>
      <p:ext uri="{BB962C8B-B14F-4D97-AF65-F5344CB8AC3E}">
        <p14:creationId xmlns:p14="http://schemas.microsoft.com/office/powerpoint/2010/main" val="1669595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61418" y="1503785"/>
            <a:ext cx="6242830" cy="4733527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cs-CZ" b="1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 platnosti:</a:t>
            </a:r>
            <a:endParaRPr lang="cs-CZ" b="1" u="sng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chemeClr val="tx2"/>
                </a:solidFill>
                <a:latin typeface="+mn-lt"/>
              </a:rPr>
              <a:t>Vyhláška o Katalogu odpadů č. 8/2021 Sb. </a:t>
            </a:r>
            <a:endParaRPr lang="pl-PL" i="1" dirty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chemeClr val="tx2"/>
                </a:solidFill>
                <a:latin typeface="+mn-lt"/>
              </a:rPr>
              <a:t>Vyhláška o podrobnostech nakládání s odpady č. 273/2021 Sb.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chemeClr val="tx2"/>
                </a:solidFill>
                <a:latin typeface="+mn-lt"/>
              </a:rPr>
              <a:t>Vyhláška o tuhých palivech č. 169/2023 Sb.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chemeClr val="tx2"/>
                </a:solidFill>
                <a:latin typeface="+mn-lt"/>
              </a:rPr>
              <a:t>Vyhláška o asfaltových směsích č. 283/2023 Sb.</a:t>
            </a:r>
            <a:endParaRPr lang="cs-CZ" dirty="0"/>
          </a:p>
          <a:p>
            <a:r>
              <a:rPr lang="cs-CZ" b="1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 přípravě: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Vyhlášky pro přechod odpad/neodpad pro vybrané SDO </a:t>
            </a:r>
          </a:p>
          <a:p>
            <a:pPr marL="800100" lvl="1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Vyhláška ke kapalným a plynným palivům z odpadů </a:t>
            </a:r>
            <a:endParaRPr lang="cs-CZ" b="1" u="sng" dirty="0"/>
          </a:p>
          <a:p>
            <a:r>
              <a:rPr lang="cs-CZ" b="1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 plánu: 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l-PL" b="1" i="1" dirty="0">
                <a:solidFill>
                  <a:schemeClr val="tx2"/>
                </a:solidFill>
              </a:rPr>
              <a:t>Novelizace Vyhlášky č. 273/2021 Sb.</a:t>
            </a:r>
          </a:p>
          <a:p>
            <a:endParaRPr lang="cs-CZ" b="1" u="sng" dirty="0">
              <a:solidFill>
                <a:schemeClr val="tx1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-33878" y="236991"/>
            <a:ext cx="8403069" cy="1078630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PROVÁDĚCÍ PŘEDPISY k zákonu o odpadech</a:t>
            </a:r>
          </a:p>
        </p:txBody>
      </p:sp>
      <p:pic>
        <p:nvPicPr>
          <p:cNvPr id="9" name="Zástupný symbol pro obrázek 6">
            <a:extLst>
              <a:ext uri="{FF2B5EF4-FFF2-40B4-BE49-F238E27FC236}">
                <a16:creationId xmlns:a16="http://schemas.microsoft.com/office/drawing/2014/main" id="{95188F19-82BD-4A57-A25F-3704DDE56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4672"/>
          <a:stretch>
            <a:fillRect/>
          </a:stretch>
        </p:blipFill>
        <p:spPr>
          <a:xfrm>
            <a:off x="7092279" y="1084008"/>
            <a:ext cx="1973257" cy="4955560"/>
          </a:xfrm>
          <a:prstGeom prst="rect">
            <a:avLst/>
          </a:prstGeom>
        </p:spPr>
      </p:pic>
      <p:sp>
        <p:nvSpPr>
          <p:cNvPr id="12" name="Zástupný symbol pro text 3">
            <a:extLst>
              <a:ext uri="{FF2B5EF4-FFF2-40B4-BE49-F238E27FC236}">
                <a16:creationId xmlns:a16="http://schemas.microsoft.com/office/drawing/2014/main" id="{323F9CC3-7E59-492D-B9D1-AA19A6E9615A}"/>
              </a:ext>
            </a:extLst>
          </p:cNvPr>
          <p:cNvSpPr txBox="1">
            <a:spLocks/>
          </p:cNvSpPr>
          <p:nvPr/>
        </p:nvSpPr>
        <p:spPr>
          <a:xfrm>
            <a:off x="561419" y="2996952"/>
            <a:ext cx="5832648" cy="19442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3" name="Zástupný symbol pro text 3">
            <a:extLst>
              <a:ext uri="{FF2B5EF4-FFF2-40B4-BE49-F238E27FC236}">
                <a16:creationId xmlns:a16="http://schemas.microsoft.com/office/drawing/2014/main" id="{CA2D503C-87D6-420C-A72B-7279A1CEE0A6}"/>
              </a:ext>
            </a:extLst>
          </p:cNvPr>
          <p:cNvSpPr txBox="1">
            <a:spLocks/>
          </p:cNvSpPr>
          <p:nvPr/>
        </p:nvSpPr>
        <p:spPr>
          <a:xfrm>
            <a:off x="561419" y="5157192"/>
            <a:ext cx="5832648" cy="14141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000" b="0" kern="12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76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215516" y="764704"/>
            <a:ext cx="8712968" cy="5454003"/>
          </a:xfrm>
        </p:spPr>
        <p:txBody>
          <a:bodyPr/>
          <a:lstStyle/>
          <a:p>
            <a:pPr marL="103188" lvl="4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sz="2200" b="1" u="sng" dirty="0">
                <a:solidFill>
                  <a:schemeClr val="tx1"/>
                </a:solidFill>
              </a:rPr>
              <a:t>Legislativní úprava povinného zálohování nápojových obalů</a:t>
            </a:r>
            <a:endParaRPr lang="cs-CZ" sz="2000" b="1" u="sng" dirty="0">
              <a:solidFill>
                <a:schemeClr val="tx1"/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884238" lvl="4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6"/>
                </a:solidFill>
              </a:rPr>
              <a:t>Pracovní skupina pro tvorbu legislativy – nápojový průmysl, obchodníci, HK ČR, SP ČR, SMO ČR a SMS ČR.</a:t>
            </a:r>
          </a:p>
          <a:p>
            <a:pPr marL="884238" lvl="4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6"/>
                </a:solidFill>
              </a:rPr>
              <a:t>16. května 2023 představeny teze k nastavení zálohového systému na PET lahve a plechovky.</a:t>
            </a:r>
          </a:p>
          <a:p>
            <a:pPr marL="884238" lvl="4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6"/>
                </a:solidFill>
              </a:rPr>
              <a:t>7. listopadu 2023 představeny bližší parametry zálohového systému a dopady na obce.</a:t>
            </a:r>
          </a:p>
          <a:p>
            <a:pPr marL="884238" lvl="4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6"/>
                </a:solidFill>
              </a:rPr>
              <a:t>4. prosince 2023 návrh rozeslán do meziresortního připomínkového řízení.</a:t>
            </a:r>
          </a:p>
          <a:p>
            <a:pPr marL="884238" lvl="4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u="sng" dirty="0">
                <a:solidFill>
                  <a:schemeClr val="accent6"/>
                </a:solidFill>
              </a:rPr>
              <a:t>8. ledna 2024 konec meziresortního připomínkového řízení</a:t>
            </a:r>
            <a:r>
              <a:rPr lang="cs-CZ" sz="2000" dirty="0">
                <a:solidFill>
                  <a:schemeClr val="accent6"/>
                </a:solidFill>
              </a:rPr>
              <a:t>.</a:t>
            </a:r>
          </a:p>
          <a:p>
            <a:pPr marL="884238" lvl="4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u="sng" dirty="0">
                <a:solidFill>
                  <a:schemeClr val="accent6"/>
                </a:solidFill>
              </a:rPr>
              <a:t>Vypořádání připomínek 11. 4. 2024.</a:t>
            </a:r>
          </a:p>
          <a:p>
            <a:pPr marL="884238" lvl="4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chemeClr val="accent6"/>
                </a:solidFill>
              </a:rPr>
              <a:t>Předložení na vládu – polovina roku 2024..</a:t>
            </a:r>
          </a:p>
          <a:p>
            <a:pPr marL="884238" lvl="4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u="sng" dirty="0">
                <a:solidFill>
                  <a:schemeClr val="accent6"/>
                </a:solidFill>
              </a:rPr>
              <a:t>Účinnost novely – od 1. 1. 2025</a:t>
            </a:r>
            <a:r>
              <a:rPr lang="cs-CZ" sz="2000" dirty="0">
                <a:solidFill>
                  <a:schemeClr val="accent6"/>
                </a:solidFill>
              </a:rPr>
              <a:t>.</a:t>
            </a:r>
          </a:p>
          <a:p>
            <a:pPr marL="884238" lvl="4" indent="-34290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u="sng" dirty="0">
                <a:solidFill>
                  <a:schemeClr val="accent6"/>
                </a:solidFill>
              </a:rPr>
              <a:t>Zavedení zálohového systému – 2026</a:t>
            </a: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endParaRPr lang="cs-CZ" sz="2000" b="1" u="sng" dirty="0">
              <a:solidFill>
                <a:schemeClr val="tx1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103188" lvl="4" indent="0">
              <a:spcAft>
                <a:spcPts val="600"/>
              </a:spcAft>
              <a:buClr>
                <a:schemeClr val="tx1"/>
              </a:buClr>
              <a:buNone/>
            </a:pPr>
            <a:endParaRPr lang="cs-CZ" sz="2000" b="1" u="sng" dirty="0">
              <a:solidFill>
                <a:schemeClr val="tx1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endParaRPr lang="cs-CZ" sz="2000" b="1" u="sng" dirty="0"/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endParaRPr lang="cs-CZ" sz="2200" dirty="0">
              <a:solidFill>
                <a:schemeClr val="accent6"/>
              </a:solidFill>
            </a:endParaRP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endParaRPr lang="cs-CZ" sz="2200" dirty="0">
              <a:solidFill>
                <a:schemeClr val="accent6"/>
              </a:solidFill>
            </a:endParaRP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endParaRPr lang="cs-CZ" sz="2200" dirty="0">
              <a:solidFill>
                <a:schemeClr val="accent6"/>
              </a:solidFill>
            </a:endParaRPr>
          </a:p>
          <a:p>
            <a:pPr marL="884238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200" dirty="0">
              <a:solidFill>
                <a:schemeClr val="accent6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485451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Novela zákona o obalech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05706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>
          <a:xfrm>
            <a:off x="215516" y="764704"/>
            <a:ext cx="8712968" cy="5454003"/>
          </a:xfrm>
        </p:spPr>
        <p:txBody>
          <a:bodyPr/>
          <a:lstStyle/>
          <a:p>
            <a:pPr marL="103188" lvl="4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sz="2000" b="1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Principy legislativní úpravy v oblasti povinného zálohování:</a:t>
            </a:r>
          </a:p>
          <a:p>
            <a:pPr marL="103188" lvl="4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- Povinné zálohování plastových nápojových lahví a plechovek.</a:t>
            </a:r>
            <a:b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</a:br>
            <a: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- Povinnosti osob uvádějící zálohované obaly na trh.</a:t>
            </a:r>
            <a:b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</a:br>
            <a: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- Vymezení operátora , založení autorizace a fungování operátora.</a:t>
            </a:r>
            <a:b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</a:br>
            <a: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- Cíle zpětného odběru zálohovaných obalů (2029 – plastové nápojové  lahve 91,5 %; kovové nádoby na nápoje 90 %).</a:t>
            </a:r>
          </a:p>
          <a:p>
            <a:pPr marL="103188" lvl="4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sz="2000" b="1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Novela zákona o odpadech:</a:t>
            </a:r>
          </a:p>
          <a:p>
            <a:pPr marL="103188" lvl="4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- Úprava třídících cílů pro obce (snížení o odpovídající množství obalových odpadů, které budou řešeny zálohovým systémem).</a:t>
            </a:r>
            <a:b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</a:br>
            <a: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- Rozšíření možností </a:t>
            </a:r>
            <a:r>
              <a:rPr lang="cs-CZ" sz="2000" b="1" dirty="0" err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multikomoditního</a:t>
            </a:r>
            <a: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sběru tříděných složek KO v obcích</a:t>
            </a:r>
            <a:b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</a:br>
            <a: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(doplnění: papír, nápojový karton, kompozitní karton).</a:t>
            </a:r>
          </a:p>
          <a:p>
            <a:pPr marL="103188" lvl="4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sz="2000" b="1" u="sng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Novela zákona o ochraně spotřebitele:</a:t>
            </a:r>
          </a:p>
          <a:p>
            <a:pPr marL="103188" lvl="4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- Změna lhůty pro informování spotřebitele o změně zálohy nebo ukončení výkupu zálohovaných obalů. Lhůta 3 měsíce (v současnosti 30 dní).</a:t>
            </a:r>
            <a:br>
              <a:rPr lang="cs-CZ" sz="2000" b="1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</a:br>
            <a:endParaRPr lang="cs-CZ" sz="2000" b="1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endParaRPr lang="cs-CZ" sz="2000" b="1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103188" lvl="4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sz="2000" b="1" u="sng" dirty="0">
                <a:solidFill>
                  <a:schemeClr val="tx1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Příprava:</a:t>
            </a: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r>
              <a:rPr lang="cs-CZ" sz="2000" dirty="0">
                <a:solidFill>
                  <a:schemeClr val="accent6"/>
                </a:solidFill>
              </a:rPr>
              <a:t>Pracovní skupiny k přípravě zavedení zálohového systému– nápojový průmysl, obchodníci, HK ČR, SP ČR, SMO ČR a SMS ČR.</a:t>
            </a:r>
          </a:p>
          <a:p>
            <a:pPr marL="103188" lvl="4" indent="0">
              <a:spcAft>
                <a:spcPts val="600"/>
              </a:spcAft>
              <a:buClr>
                <a:schemeClr val="tx1"/>
              </a:buClr>
              <a:buNone/>
            </a:pPr>
            <a:r>
              <a:rPr lang="cs-CZ" sz="2000" b="1" u="sng" dirty="0">
                <a:solidFill>
                  <a:schemeClr val="tx1">
                    <a:lumMod val="7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Předložené legislativní úpravy:</a:t>
            </a: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r>
              <a:rPr lang="cs-CZ" sz="2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Novela zákona o obalech </a:t>
            </a: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r>
              <a:rPr lang="cs-CZ" sz="2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Novela zákona o odpadech </a:t>
            </a: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r>
              <a:rPr lang="cs-CZ" sz="2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Novela zákona o ochraně spotřebitele</a:t>
            </a: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endParaRPr lang="cs-CZ" sz="2000" b="1" u="sng" dirty="0">
              <a:solidFill>
                <a:schemeClr val="tx1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103188" lvl="4" indent="0">
              <a:spcAft>
                <a:spcPts val="600"/>
              </a:spcAft>
              <a:buClr>
                <a:schemeClr val="tx1"/>
              </a:buClr>
              <a:buNone/>
            </a:pPr>
            <a:endParaRPr lang="cs-CZ" sz="2000" b="1" u="sng" dirty="0">
              <a:solidFill>
                <a:schemeClr val="tx1">
                  <a:lumMod val="75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endParaRPr lang="cs-CZ" sz="2000" b="1" u="sng" dirty="0"/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endParaRPr lang="cs-CZ" sz="2200" dirty="0">
              <a:solidFill>
                <a:schemeClr val="accent6"/>
              </a:solidFill>
            </a:endParaRP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endParaRPr lang="cs-CZ" sz="2200" dirty="0">
              <a:solidFill>
                <a:schemeClr val="accent6"/>
              </a:solidFill>
            </a:endParaRPr>
          </a:p>
          <a:p>
            <a:pPr marL="446088" lvl="4" indent="-342900">
              <a:spcAft>
                <a:spcPts val="600"/>
              </a:spcAft>
              <a:buClr>
                <a:schemeClr val="tx1"/>
              </a:buClr>
            </a:pPr>
            <a:endParaRPr lang="cs-CZ" sz="2200" dirty="0">
              <a:solidFill>
                <a:schemeClr val="accent6"/>
              </a:solidFill>
            </a:endParaRPr>
          </a:p>
          <a:p>
            <a:pPr marL="884238" lvl="4" indent="-342900"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200" dirty="0">
              <a:solidFill>
                <a:schemeClr val="accent6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485451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Novela zákona o obalech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7917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68339" y="180837"/>
            <a:ext cx="8160595" cy="1031404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strategický rámec odpadového </a:t>
            </a:r>
            <a:br>
              <a:rPr lang="cs-CZ" sz="3200" u="sng" dirty="0"/>
            </a:br>
            <a:r>
              <a:rPr lang="cs-CZ" sz="3200" u="sng" dirty="0"/>
              <a:t>a oběhového hospodářství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67543" y="1323532"/>
            <a:ext cx="8089998" cy="5353632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000" b="1" u="sng" dirty="0"/>
              <a:t>Aktualizace Plánu odpadového hospodářství ČR pro období 2015 – 2024 – výhled do roku 2035</a:t>
            </a:r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Vize: </a:t>
            </a:r>
            <a:r>
              <a:rPr lang="cs-CZ" sz="2000" b="1" u="sng" dirty="0"/>
              <a:t>„Česká republika maximálně předchází vzniku odpadů a efektivně zhodnocuje potenciál produkovaných odpadů“</a:t>
            </a:r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u="sng" dirty="0"/>
              <a:t>Schválen vládou 11. května 2022</a:t>
            </a:r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u="sng" dirty="0"/>
              <a:t>Priority:</a:t>
            </a:r>
          </a:p>
          <a:p>
            <a:pPr marL="827088" lvl="4" indent="-285750">
              <a:spcBef>
                <a:spcPts val="600"/>
              </a:spcBef>
            </a:pPr>
            <a:r>
              <a:rPr lang="cs-CZ" sz="1800" b="1" dirty="0"/>
              <a:t>Předcházení vzniku odpadů.</a:t>
            </a:r>
          </a:p>
          <a:p>
            <a:pPr marL="827088" lvl="4" indent="-285750">
              <a:spcBef>
                <a:spcPts val="600"/>
              </a:spcBef>
            </a:pPr>
            <a:r>
              <a:rPr lang="cs-CZ" sz="1800" b="1" dirty="0"/>
              <a:t>Opětovné použití výrobků s ukončenou životností.</a:t>
            </a:r>
          </a:p>
          <a:p>
            <a:pPr marL="827088" lvl="4" indent="-285750">
              <a:spcBef>
                <a:spcPts val="600"/>
              </a:spcBef>
            </a:pPr>
            <a:r>
              <a:rPr lang="cs-CZ" sz="1800" b="1" dirty="0"/>
              <a:t>Nahrazování primárních surovin druhotnými surovinami.</a:t>
            </a:r>
          </a:p>
          <a:p>
            <a:pPr marL="827088" lvl="4" indent="-285750">
              <a:spcBef>
                <a:spcPts val="600"/>
              </a:spcBef>
            </a:pPr>
            <a:r>
              <a:rPr lang="cs-CZ" sz="1800" b="1" dirty="0"/>
              <a:t>Kvalitní recyklace a maximální využití vhodných odpadů (materiálové, energetické, biologické) a to především ve vazbě na průmyslové segmenty v regionech (zemědělství, energetiku, stavebnictví).</a:t>
            </a:r>
          </a:p>
          <a:p>
            <a:pPr marL="827088" lvl="4" indent="-285750">
              <a:spcBef>
                <a:spcPts val="600"/>
              </a:spcBef>
            </a:pPr>
            <a:r>
              <a:rPr lang="cs-CZ" sz="1800" b="1" dirty="0"/>
              <a:t>Používání výrobků a materiálů s obsahem druhotných surovin.</a:t>
            </a:r>
          </a:p>
          <a:p>
            <a:pPr marL="827088" lvl="4" indent="-285750">
              <a:spcBef>
                <a:spcPts val="600"/>
              </a:spcBef>
            </a:pPr>
            <a:r>
              <a:rPr lang="cs-CZ" sz="1800" b="1" dirty="0"/>
              <a:t>Zásadní omezení ukládání využitelných a recyklovatelných odpadů na skládku na území ČR.</a:t>
            </a:r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b="1" u="sng" dirty="0"/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b="1" u="sng" dirty="0"/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buClr>
                <a:schemeClr val="tx1"/>
              </a:buClr>
            </a:pPr>
            <a:endParaRPr lang="cs-CZ" sz="2000" dirty="0"/>
          </a:p>
          <a:p>
            <a:pPr>
              <a:buClr>
                <a:schemeClr val="tx1"/>
              </a:buClr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u="sng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4027EA7-A10E-464C-B864-3A4D2389C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568" y="292127"/>
            <a:ext cx="72237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01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6434" y="449295"/>
            <a:ext cx="8160595" cy="1303948"/>
          </a:xfrm>
        </p:spPr>
        <p:txBody>
          <a:bodyPr>
            <a:noAutofit/>
          </a:bodyPr>
          <a:lstStyle/>
          <a:p>
            <a:pPr algn="ctr"/>
            <a:r>
              <a:rPr lang="cs-CZ" sz="3600" u="sng" dirty="0"/>
              <a:t>strategický rámec odpadového </a:t>
            </a:r>
            <a:br>
              <a:rPr lang="cs-CZ" sz="3600" u="sng" dirty="0"/>
            </a:br>
            <a:r>
              <a:rPr lang="cs-CZ" sz="3600" u="sng" dirty="0"/>
              <a:t>a oběhového hospodářství</a:t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527001" y="1753243"/>
            <a:ext cx="8089998" cy="5353632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400" b="1" u="sng" dirty="0"/>
              <a:t>Nový Plán odpadového hospodářství ČR 2025 – 2035</a:t>
            </a:r>
          </a:p>
          <a:p>
            <a:pPr marL="525463" lvl="1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MŽP v současnosti intenzivně připravuje</a:t>
            </a:r>
            <a:endParaRPr lang="cs-CZ" sz="2400" b="1" u="sng" dirty="0"/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Robustní analytická část a prognóza vývoje jednotlivých druhů odpadů</a:t>
            </a:r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400" dirty="0"/>
              <a:t>Investiční potřeby odpadového hospodářství k dosažení stanovených cílů</a:t>
            </a:r>
          </a:p>
          <a:p>
            <a:pPr marL="525463" lvl="1" indent="-34290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400" b="1" u="sng" dirty="0"/>
              <a:t>Plánovaná účinnost nového POH ČR – leden 2025</a:t>
            </a:r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b="1" u="sng" dirty="0"/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b="1" u="sng" dirty="0"/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525463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>
              <a:buClr>
                <a:schemeClr val="tx1"/>
              </a:buClr>
            </a:pPr>
            <a:endParaRPr lang="cs-CZ" sz="2000" dirty="0"/>
          </a:p>
          <a:p>
            <a:pPr>
              <a:buClr>
                <a:schemeClr val="tx1"/>
              </a:buClr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u="sng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4027EA7-A10E-464C-B864-3A4D2389C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07" y="472690"/>
            <a:ext cx="72237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4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8021" y="172925"/>
            <a:ext cx="8160595" cy="1383867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Nový Strategický rámec - Cirkulární Česko 2040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458618" y="1556792"/>
            <a:ext cx="8089998" cy="5670998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Motto: </a:t>
            </a:r>
            <a:r>
              <a:rPr lang="cs-CZ" sz="2000" b="1" u="sng" dirty="0"/>
              <a:t>„MAXIMÁLNĚ CIRKULÁRNÍ ČESKO V ROCE 2040“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Široké pojetí cirkulární ekonomiky – 10 prioritních oblastí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Zaměření se na fáze návrhu a výroby produktů.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Důraz na předcházení vzniku odpadů.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Inovace a digitalizace v celém výrobním řetězci a v nakládání s odpady.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Ekonomické nástroje preferující předcházení vzniku odpadu a recyklaci.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Využití druhotných surovin.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Příprava - spolupráce s OECD, EK, pracovní skupina, veřejná konzultace.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u="sng" dirty="0"/>
              <a:t>Strategie schválena vládou: 13. prosince 2021.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u="sng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4027EA7-A10E-464C-B864-3A4D2389C1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27" y="692696"/>
            <a:ext cx="72237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5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6946" y="162889"/>
            <a:ext cx="8160595" cy="1256865"/>
          </a:xfrm>
        </p:spPr>
        <p:txBody>
          <a:bodyPr>
            <a:noAutofit/>
          </a:bodyPr>
          <a:lstStyle/>
          <a:p>
            <a:pPr algn="ctr"/>
            <a:r>
              <a:rPr lang="cs-CZ" sz="3200" u="sng" dirty="0"/>
              <a:t>Nový Strategický rámec-Cirkulární Česko 2040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9"/>
          </p:nvPr>
        </p:nvSpPr>
        <p:spPr>
          <a:xfrm>
            <a:off x="215516" y="1187099"/>
            <a:ext cx="8712967" cy="5454974"/>
          </a:xfrm>
        </p:spPr>
        <p:txBody>
          <a:bodyPr/>
          <a:lstStyle/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Široké pojetí cirkulární ekonomiky –</a:t>
            </a:r>
            <a:r>
              <a:rPr lang="cs-CZ" sz="2000" b="1" dirty="0"/>
              <a:t>10 prioritních oblastí</a:t>
            </a:r>
            <a:endParaRPr lang="cs-CZ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Vize: </a:t>
            </a:r>
            <a:r>
              <a:rPr lang="cs-CZ" sz="2000" dirty="0"/>
              <a:t>…</a:t>
            </a:r>
            <a:r>
              <a:rPr lang="cs-CZ" sz="2000" i="1" dirty="0"/>
              <a:t>Česká republika v rámci přijatých opatření systematicky podporuje oběhové hospodářství… 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/>
              <a:t>Globální cíl: </a:t>
            </a:r>
            <a:br>
              <a:rPr lang="cs-CZ" sz="2000" b="1" dirty="0"/>
            </a:br>
            <a:r>
              <a:rPr lang="cs-CZ" sz="2000" i="1" dirty="0"/>
              <a:t>Méně odpadu a více</a:t>
            </a:r>
            <a:br>
              <a:rPr lang="cs-CZ" sz="2000" i="1" dirty="0"/>
            </a:br>
            <a:r>
              <a:rPr lang="cs-CZ" sz="2000" i="1" dirty="0"/>
              <a:t>hodnoty pro ČR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dirty="0"/>
              <a:t>Stanovuje </a:t>
            </a:r>
            <a:r>
              <a:rPr lang="cs-CZ" sz="2000" b="1" dirty="0"/>
              <a:t>10 strategických</a:t>
            </a:r>
            <a:br>
              <a:rPr lang="cs-CZ" sz="2000" b="1" dirty="0"/>
            </a:br>
            <a:r>
              <a:rPr lang="cs-CZ" sz="2000" b="1" dirty="0"/>
              <a:t>cílů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i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521" y="1911666"/>
            <a:ext cx="5166625" cy="479162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E7B7FEB-6057-4375-BF71-53B56CAE2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82" y="663435"/>
            <a:ext cx="72237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33950"/>
      </p:ext>
    </p:extLst>
  </p:cSld>
  <p:clrMapOvr>
    <a:masterClrMapping/>
  </p:clrMapOvr>
</p:sld>
</file>

<file path=ppt/theme/theme1.xml><?xml version="1.0" encoding="utf-8"?>
<a:theme xmlns:a="http://schemas.openxmlformats.org/drawingml/2006/main" name="MZP_2020_A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4-3_mapy" id="{685A75D0-B3AF-4920-B015-6FDED5279ACE}" vid="{1D08FA47-0B73-4FA4-818F-64E3C3D7F7EA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4-3_mapy" id="{685A75D0-B3AF-4920-B015-6FDED5279ACE}" vid="{5889D366-6714-4DE9-8EEF-00DC750F9DE7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(4-3)</Template>
  <TotalTime>6190</TotalTime>
  <Words>1954</Words>
  <Application>Microsoft Office PowerPoint</Application>
  <PresentationFormat>Předvádění na obrazovce (4:3)</PresentationFormat>
  <Paragraphs>338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5" baseType="lpstr">
      <vt:lpstr>Roboto</vt:lpstr>
      <vt:lpstr>Roboto</vt:lpstr>
      <vt:lpstr>Times New Roman</vt:lpstr>
      <vt:lpstr>Roboto Light</vt:lpstr>
      <vt:lpstr>Wingdings</vt:lpstr>
      <vt:lpstr>roboto nadpis</vt:lpstr>
      <vt:lpstr>Calibri</vt:lpstr>
      <vt:lpstr>Verdana</vt:lpstr>
      <vt:lpstr>Arial</vt:lpstr>
      <vt:lpstr>Roboto Medium</vt:lpstr>
      <vt:lpstr>MZP_2020_A</vt:lpstr>
      <vt:lpstr>Motiv3-finl new</vt:lpstr>
      <vt:lpstr>Strategie ČR ve třídění plastového komunálního odpadu a jeho následného využití</vt:lpstr>
      <vt:lpstr> LEGISLATIVNÍ RÁMEC odpadového hospodářství </vt:lpstr>
      <vt:lpstr>PROVÁDĚCÍ PŘEDPISY k zákonu o odpadech</vt:lpstr>
      <vt:lpstr>Novela zákona o obalech</vt:lpstr>
      <vt:lpstr>Novela zákona o obalech</vt:lpstr>
      <vt:lpstr>strategický rámec odpadového  a oběhového hospodářství </vt:lpstr>
      <vt:lpstr>strategický rámec odpadového  a oběhového hospodářství </vt:lpstr>
      <vt:lpstr>Nový Strategický rámec - Cirkulární Česko 2040</vt:lpstr>
      <vt:lpstr>Nový Strategický rámec-Cirkulární Česko 2040</vt:lpstr>
      <vt:lpstr>Nový Strategický rámec - Cirkulární Česko 2040</vt:lpstr>
      <vt:lpstr>Programy MŽP – podporA odpadového a oběhového hospodářství</vt:lpstr>
      <vt:lpstr>Operační program životní prostředí   (OPŽP 2014-2020)</vt:lpstr>
      <vt:lpstr>Operační program životní prostředí   (OPŽP 2021-2027)</vt:lpstr>
      <vt:lpstr>SC 1.5 Podpora přechodu na oběhové hospodářství účinně využívající zdroje</vt:lpstr>
      <vt:lpstr>SC 1.5 Podpora přechodu na oběhové hospodářství účinně využívající zdroje</vt:lpstr>
      <vt:lpstr>SC 1.5 Podpora přechodu na oběhové hospodářství účinně využívající zdroje</vt:lpstr>
      <vt:lpstr>Operační program životní prostředí   (OPŽP 2021-2027)</vt:lpstr>
      <vt:lpstr>Data k recyklaci plastů</vt:lpstr>
      <vt:lpstr>Data k recyklaci plastů</vt:lpstr>
      <vt:lpstr>důležitá témata odpadové a oběhové hospodářství 2024</vt:lpstr>
      <vt:lpstr>Důležitá témata 2024 odpadové a oběhové hospodářství</vt:lpstr>
      <vt:lpstr>Závěr</vt:lpstr>
      <vt:lpstr>Děkuji Vám za pozornost    Ing. Vlastislav Kotrč Odbor cirkulární ekonomiky a odpadů Ministerstvo životního prostředí  vlastislav.kotrc@mzp.cz www.mzp.cz/cz/odpadove_hospodarstvi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Vlastislav Kotrč</cp:lastModifiedBy>
  <cp:revision>150</cp:revision>
  <dcterms:created xsi:type="dcterms:W3CDTF">2021-05-06T07:24:55Z</dcterms:created>
  <dcterms:modified xsi:type="dcterms:W3CDTF">2024-04-17T23:20:04Z</dcterms:modified>
</cp:coreProperties>
</file>